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Instrument Sans Semi Bold"/>
      <p:regular r:id="rId16"/>
    </p:embeddedFon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Medium"/>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38532"/>
            <a:ext cx="6868954"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Coffee Cultivation in India</a:t>
            </a:r>
            <a:endParaRPr lang="en-US" sz="4450" dirty="0"/>
          </a:p>
        </p:txBody>
      </p:sp>
      <p:sp>
        <p:nvSpPr>
          <p:cNvPr id="4" name="Text 1"/>
          <p:cNvSpPr/>
          <p:nvPr/>
        </p:nvSpPr>
        <p:spPr>
          <a:xfrm>
            <a:off x="6280190" y="3587472"/>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India is one of the world's leading producers of high-quality coffee, with a long history of coffee cultivation in its southern regions. The country's diverse climate and geography provide ideal conditions for growing various coffee varieties.</a:t>
            </a:r>
            <a:endParaRPr lang="en-US" sz="1750" dirty="0"/>
          </a:p>
        </p:txBody>
      </p:sp>
      <p:sp>
        <p:nvSpPr>
          <p:cNvPr id="5" name="Shape 2"/>
          <p:cNvSpPr/>
          <p:nvPr/>
        </p:nvSpPr>
        <p:spPr>
          <a:xfrm>
            <a:off x="6280190" y="531114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318760"/>
            <a:ext cx="347663" cy="347663"/>
          </a:xfrm>
          <a:prstGeom prst="rect">
            <a:avLst/>
          </a:prstGeom>
        </p:spPr>
      </p:pic>
      <p:sp>
        <p:nvSpPr>
          <p:cNvPr id="7" name="Text 3"/>
          <p:cNvSpPr/>
          <p:nvPr/>
        </p:nvSpPr>
        <p:spPr>
          <a:xfrm>
            <a:off x="6756440" y="5294233"/>
            <a:ext cx="1794629" cy="396835"/>
          </a:xfrm>
          <a:prstGeom prst="rect">
            <a:avLst/>
          </a:prstGeom>
          <a:noFill/>
          <a:ln/>
        </p:spPr>
        <p:txBody>
          <a:bodyPr wrap="none" lIns="0" tIns="0" rIns="0" bIns="0" rtlCol="0" anchor="t"/>
          <a:lstStyle/>
          <a:p>
            <a:pPr algn="l" indent="0" marL="0">
              <a:lnSpc>
                <a:spcPts val="3100"/>
              </a:lnSpc>
              <a:buNone/>
            </a:pPr>
            <a:r>
              <a:rPr lang="en-US" sz="2200" b="1" dirty="0">
                <a:solidFill>
                  <a:srgbClr val="5B5F71"/>
                </a:solidFill>
                <a:latin typeface="Instrument Sans Bold" pitchFamily="34" charset="0"/>
                <a:ea typeface="Instrument Sans Bold" pitchFamily="34" charset="-122"/>
                <a:cs typeface="Instrument Sans Bold" pitchFamily="34" charset="-120"/>
              </a:rPr>
              <a:t>by pal gandhi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52356"/>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India's Climate and Geography Conducive for Coffee</a:t>
            </a:r>
            <a:endParaRPr lang="en-US" sz="4450" dirty="0"/>
          </a:p>
        </p:txBody>
      </p:sp>
      <p:sp>
        <p:nvSpPr>
          <p:cNvPr id="4" name="Shape 1"/>
          <p:cNvSpPr/>
          <p:nvPr/>
        </p:nvSpPr>
        <p:spPr>
          <a:xfrm>
            <a:off x="6280190" y="3474006"/>
            <a:ext cx="510302" cy="510302"/>
          </a:xfrm>
          <a:prstGeom prst="roundRect">
            <a:avLst>
              <a:gd name="adj" fmla="val 18669"/>
            </a:avLst>
          </a:prstGeom>
          <a:solidFill>
            <a:srgbClr val="E2E3E9"/>
          </a:solidFill>
          <a:ln w="7620">
            <a:solidFill>
              <a:srgbClr val="C8C9CF"/>
            </a:solidFill>
            <a:prstDash val="solid"/>
          </a:ln>
        </p:spPr>
      </p:sp>
      <p:sp>
        <p:nvSpPr>
          <p:cNvPr id="5" name="Text 2"/>
          <p:cNvSpPr/>
          <p:nvPr/>
        </p:nvSpPr>
        <p:spPr>
          <a:xfrm>
            <a:off x="6469499" y="3559016"/>
            <a:ext cx="131683"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6" name="Text 3"/>
          <p:cNvSpPr/>
          <p:nvPr/>
        </p:nvSpPr>
        <p:spPr>
          <a:xfrm>
            <a:off x="7017306" y="347400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Tropical Climate</a:t>
            </a:r>
            <a:endParaRPr lang="en-US" sz="2200" dirty="0"/>
          </a:p>
        </p:txBody>
      </p:sp>
      <p:sp>
        <p:nvSpPr>
          <p:cNvPr id="7" name="Text 4"/>
          <p:cNvSpPr/>
          <p:nvPr/>
        </p:nvSpPr>
        <p:spPr>
          <a:xfrm>
            <a:off x="7017306" y="3964424"/>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India's tropical climate, with distinct wet and dry seasons, is well-suited for coffee cultivation.</a:t>
            </a:r>
            <a:endParaRPr lang="en-US" sz="1750" dirty="0"/>
          </a:p>
        </p:txBody>
      </p:sp>
      <p:sp>
        <p:nvSpPr>
          <p:cNvPr id="8" name="Shape 5"/>
          <p:cNvSpPr/>
          <p:nvPr/>
        </p:nvSpPr>
        <p:spPr>
          <a:xfrm>
            <a:off x="10171867" y="3474006"/>
            <a:ext cx="510302" cy="510302"/>
          </a:xfrm>
          <a:prstGeom prst="roundRect">
            <a:avLst>
              <a:gd name="adj" fmla="val 18669"/>
            </a:avLst>
          </a:prstGeom>
          <a:solidFill>
            <a:srgbClr val="E2E3E9"/>
          </a:solidFill>
          <a:ln w="7620">
            <a:solidFill>
              <a:srgbClr val="C8C9CF"/>
            </a:solidFill>
            <a:prstDash val="solid"/>
          </a:ln>
        </p:spPr>
      </p:sp>
      <p:sp>
        <p:nvSpPr>
          <p:cNvPr id="9" name="Text 6"/>
          <p:cNvSpPr/>
          <p:nvPr/>
        </p:nvSpPr>
        <p:spPr>
          <a:xfrm>
            <a:off x="10332244" y="3559016"/>
            <a:ext cx="189548"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0" name="Text 7"/>
          <p:cNvSpPr/>
          <p:nvPr/>
        </p:nvSpPr>
        <p:spPr>
          <a:xfrm>
            <a:off x="10908983" y="3474006"/>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Elevation Ranges</a:t>
            </a:r>
            <a:endParaRPr lang="en-US" sz="2200" dirty="0"/>
          </a:p>
        </p:txBody>
      </p:sp>
      <p:sp>
        <p:nvSpPr>
          <p:cNvPr id="11" name="Text 8"/>
          <p:cNvSpPr/>
          <p:nvPr/>
        </p:nvSpPr>
        <p:spPr>
          <a:xfrm>
            <a:off x="10908983" y="3964424"/>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country's diverse terrain, with elevated regions in the south, offers a range of microclimates for different coffee varieties.</a:t>
            </a:r>
            <a:endParaRPr lang="en-US" sz="1750" dirty="0"/>
          </a:p>
        </p:txBody>
      </p:sp>
      <p:sp>
        <p:nvSpPr>
          <p:cNvPr id="12" name="Shape 9"/>
          <p:cNvSpPr/>
          <p:nvPr/>
        </p:nvSpPr>
        <p:spPr>
          <a:xfrm>
            <a:off x="6280190" y="6260902"/>
            <a:ext cx="510302" cy="510302"/>
          </a:xfrm>
          <a:prstGeom prst="roundRect">
            <a:avLst>
              <a:gd name="adj" fmla="val 18669"/>
            </a:avLst>
          </a:prstGeom>
          <a:solidFill>
            <a:srgbClr val="E2E3E9"/>
          </a:solidFill>
          <a:ln w="7620">
            <a:solidFill>
              <a:srgbClr val="C8C9CF"/>
            </a:solidFill>
            <a:prstDash val="solid"/>
          </a:ln>
        </p:spPr>
      </p:sp>
      <p:sp>
        <p:nvSpPr>
          <p:cNvPr id="13" name="Text 10"/>
          <p:cNvSpPr/>
          <p:nvPr/>
        </p:nvSpPr>
        <p:spPr>
          <a:xfrm>
            <a:off x="6436757" y="6345912"/>
            <a:ext cx="197048"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4" name="Text 11"/>
          <p:cNvSpPr/>
          <p:nvPr/>
        </p:nvSpPr>
        <p:spPr>
          <a:xfrm>
            <a:off x="7017306" y="626090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Fertile Soils</a:t>
            </a:r>
            <a:endParaRPr lang="en-US" sz="2200" dirty="0"/>
          </a:p>
        </p:txBody>
      </p:sp>
      <p:sp>
        <p:nvSpPr>
          <p:cNvPr id="15" name="Text 12"/>
          <p:cNvSpPr/>
          <p:nvPr/>
        </p:nvSpPr>
        <p:spPr>
          <a:xfrm>
            <a:off x="7017306" y="6751320"/>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rich, well-drained soils in the major coffee-growing regions provide the necessary nutrients for optimal plant growth.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0108644"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Major Coffee Growing Regions in India</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Karnataka</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India's largest coffee producer, known for its robust Arabica and Robusta varieties.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Kerala</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Famous for its aromatic, mellow-flavored Robusta coffee, grown in the Western Ghats region.</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5468"/>
                </a:solidFill>
                <a:latin typeface="Instrument Sans Semi Bold" pitchFamily="34" charset="0"/>
                <a:ea typeface="Instrument Sans Semi Bold" pitchFamily="34" charset="-122"/>
                <a:cs typeface="Instrument Sans Semi Bold" pitchFamily="34" charset="-120"/>
              </a:rPr>
              <a:t>Tamil Nadu</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Produces both Arabica and Robusta coffee, with a focus on high-quality, specialty beans.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0306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Cultivation Practices</a:t>
            </a:r>
            <a:endParaRPr lang="en-US" sz="4450" dirty="0"/>
          </a:p>
        </p:txBody>
      </p:sp>
      <p:sp>
        <p:nvSpPr>
          <p:cNvPr id="4" name="Shape 1"/>
          <p:cNvSpPr/>
          <p:nvPr/>
        </p:nvSpPr>
        <p:spPr>
          <a:xfrm>
            <a:off x="6280190" y="1752005"/>
            <a:ext cx="3664863" cy="2773799"/>
          </a:xfrm>
          <a:prstGeom prst="roundRect">
            <a:avLst>
              <a:gd name="adj" fmla="val 3435"/>
            </a:avLst>
          </a:prstGeom>
          <a:solidFill>
            <a:srgbClr val="E2E3E9"/>
          </a:solidFill>
          <a:ln w="7620">
            <a:solidFill>
              <a:srgbClr val="C8C9CF"/>
            </a:solidFill>
            <a:prstDash val="solid"/>
          </a:ln>
        </p:spPr>
      </p:sp>
      <p:sp>
        <p:nvSpPr>
          <p:cNvPr id="5" name="Text 2"/>
          <p:cNvSpPr/>
          <p:nvPr/>
        </p:nvSpPr>
        <p:spPr>
          <a:xfrm>
            <a:off x="6514624" y="198643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Shade-Grown</a:t>
            </a:r>
            <a:endParaRPr lang="en-US" sz="2200" dirty="0"/>
          </a:p>
        </p:txBody>
      </p:sp>
      <p:sp>
        <p:nvSpPr>
          <p:cNvPr id="6" name="Text 3"/>
          <p:cNvSpPr/>
          <p:nvPr/>
        </p:nvSpPr>
        <p:spPr>
          <a:xfrm>
            <a:off x="6514624" y="2476857"/>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Coffee plants are often grown under the shade of taller trees, which helps regulate temperature and soil moisture.</a:t>
            </a:r>
            <a:endParaRPr lang="en-US" sz="1750" dirty="0"/>
          </a:p>
        </p:txBody>
      </p:sp>
      <p:sp>
        <p:nvSpPr>
          <p:cNvPr id="7" name="Shape 4"/>
          <p:cNvSpPr/>
          <p:nvPr/>
        </p:nvSpPr>
        <p:spPr>
          <a:xfrm>
            <a:off x="10171867" y="1752005"/>
            <a:ext cx="3664863" cy="2773799"/>
          </a:xfrm>
          <a:prstGeom prst="roundRect">
            <a:avLst>
              <a:gd name="adj" fmla="val 3435"/>
            </a:avLst>
          </a:prstGeom>
          <a:solidFill>
            <a:srgbClr val="E2E3E9"/>
          </a:solidFill>
          <a:ln w="7620">
            <a:solidFill>
              <a:srgbClr val="C8C9CF"/>
            </a:solidFill>
            <a:prstDash val="solid"/>
          </a:ln>
        </p:spPr>
      </p:sp>
      <p:sp>
        <p:nvSpPr>
          <p:cNvPr id="8" name="Text 5"/>
          <p:cNvSpPr/>
          <p:nvPr/>
        </p:nvSpPr>
        <p:spPr>
          <a:xfrm>
            <a:off x="10406301" y="198643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Organic Methods</a:t>
            </a:r>
            <a:endParaRPr lang="en-US" sz="2200" dirty="0"/>
          </a:p>
        </p:txBody>
      </p:sp>
      <p:sp>
        <p:nvSpPr>
          <p:cNvPr id="9" name="Text 6"/>
          <p:cNvSpPr/>
          <p:nvPr/>
        </p:nvSpPr>
        <p:spPr>
          <a:xfrm>
            <a:off x="10406301" y="2476857"/>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Many Indian coffee growers utilize organic farming techniques, minimizing the use of synthetic fertilizers and pesticides.</a:t>
            </a:r>
            <a:endParaRPr lang="en-US" sz="1750" dirty="0"/>
          </a:p>
        </p:txBody>
      </p:sp>
      <p:sp>
        <p:nvSpPr>
          <p:cNvPr id="10" name="Shape 7"/>
          <p:cNvSpPr/>
          <p:nvPr/>
        </p:nvSpPr>
        <p:spPr>
          <a:xfrm>
            <a:off x="6280190" y="4752618"/>
            <a:ext cx="3664863" cy="2773799"/>
          </a:xfrm>
          <a:prstGeom prst="roundRect">
            <a:avLst>
              <a:gd name="adj" fmla="val 3435"/>
            </a:avLst>
          </a:prstGeom>
          <a:solidFill>
            <a:srgbClr val="E2E3E9"/>
          </a:solidFill>
          <a:ln w="7620">
            <a:solidFill>
              <a:srgbClr val="C8C9CF"/>
            </a:solidFill>
            <a:prstDash val="solid"/>
          </a:ln>
        </p:spPr>
      </p:sp>
      <p:sp>
        <p:nvSpPr>
          <p:cNvPr id="11" name="Text 8"/>
          <p:cNvSpPr/>
          <p:nvPr/>
        </p:nvSpPr>
        <p:spPr>
          <a:xfrm>
            <a:off x="6514624" y="4987052"/>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Intercropping</a:t>
            </a:r>
            <a:endParaRPr lang="en-US" sz="2200" dirty="0"/>
          </a:p>
        </p:txBody>
      </p:sp>
      <p:sp>
        <p:nvSpPr>
          <p:cNvPr id="12" name="Text 9"/>
          <p:cNvSpPr/>
          <p:nvPr/>
        </p:nvSpPr>
        <p:spPr>
          <a:xfrm>
            <a:off x="6514624" y="5477470"/>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Coffee plants are sometimes grown alongside other crops, such as spices or fruit trees, to diversify and maximize land usage.</a:t>
            </a:r>
            <a:endParaRPr lang="en-US" sz="1750" dirty="0"/>
          </a:p>
        </p:txBody>
      </p:sp>
      <p:sp>
        <p:nvSpPr>
          <p:cNvPr id="13" name="Shape 10"/>
          <p:cNvSpPr/>
          <p:nvPr/>
        </p:nvSpPr>
        <p:spPr>
          <a:xfrm>
            <a:off x="10171867" y="4752618"/>
            <a:ext cx="3664863" cy="2773799"/>
          </a:xfrm>
          <a:prstGeom prst="roundRect">
            <a:avLst>
              <a:gd name="adj" fmla="val 3435"/>
            </a:avLst>
          </a:prstGeom>
          <a:solidFill>
            <a:srgbClr val="E2E3E9"/>
          </a:solidFill>
          <a:ln w="7620">
            <a:solidFill>
              <a:srgbClr val="C8C9CF"/>
            </a:solidFill>
            <a:prstDash val="solid"/>
          </a:ln>
        </p:spPr>
      </p:sp>
      <p:sp>
        <p:nvSpPr>
          <p:cNvPr id="14" name="Text 11"/>
          <p:cNvSpPr/>
          <p:nvPr/>
        </p:nvSpPr>
        <p:spPr>
          <a:xfrm>
            <a:off x="10406301" y="4987052"/>
            <a:ext cx="2875955" cy="354330"/>
          </a:xfrm>
          <a:prstGeom prst="rect">
            <a:avLst/>
          </a:prstGeom>
          <a:noFill/>
          <a:ln/>
        </p:spPr>
        <p:txBody>
          <a:bodyPr wrap="none" lIns="0" tIns="0" rIns="0" bIns="0" rtlCol="0" anchor="t"/>
          <a:lstStyle/>
          <a:p>
            <a:pPr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Sustainable Practices</a:t>
            </a:r>
            <a:endParaRPr lang="en-US" sz="2200" dirty="0"/>
          </a:p>
        </p:txBody>
      </p:sp>
      <p:sp>
        <p:nvSpPr>
          <p:cNvPr id="15" name="Text 12"/>
          <p:cNvSpPr/>
          <p:nvPr/>
        </p:nvSpPr>
        <p:spPr>
          <a:xfrm>
            <a:off x="10406301" y="5477470"/>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Indian coffee growers are increasingly adopting sustainable practices to preserve soil health and biodiversity.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77228"/>
            <a:ext cx="6129099"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Harvesting Techniques</a:t>
            </a:r>
            <a:endParaRPr lang="en-US" sz="4450" dirty="0"/>
          </a:p>
        </p:txBody>
      </p:sp>
      <p:sp>
        <p:nvSpPr>
          <p:cNvPr id="4" name="Shape 1"/>
          <p:cNvSpPr/>
          <p:nvPr/>
        </p:nvSpPr>
        <p:spPr>
          <a:xfrm>
            <a:off x="1118711" y="1726168"/>
            <a:ext cx="30480" cy="5826085"/>
          </a:xfrm>
          <a:prstGeom prst="roundRect">
            <a:avLst>
              <a:gd name="adj" fmla="val 312558"/>
            </a:avLst>
          </a:prstGeom>
          <a:solidFill>
            <a:srgbClr val="C8C9CF"/>
          </a:solidFill>
          <a:ln/>
        </p:spPr>
      </p:sp>
      <p:sp>
        <p:nvSpPr>
          <p:cNvPr id="5" name="Shape 2"/>
          <p:cNvSpPr/>
          <p:nvPr/>
        </p:nvSpPr>
        <p:spPr>
          <a:xfrm>
            <a:off x="1358622" y="2221230"/>
            <a:ext cx="793790" cy="30480"/>
          </a:xfrm>
          <a:prstGeom prst="roundRect">
            <a:avLst>
              <a:gd name="adj" fmla="val 312558"/>
            </a:avLst>
          </a:prstGeom>
          <a:solidFill>
            <a:srgbClr val="C8C9CF"/>
          </a:solidFill>
          <a:ln/>
        </p:spPr>
      </p:sp>
      <p:sp>
        <p:nvSpPr>
          <p:cNvPr id="6" name="Shape 3"/>
          <p:cNvSpPr/>
          <p:nvPr/>
        </p:nvSpPr>
        <p:spPr>
          <a:xfrm>
            <a:off x="878800" y="1981319"/>
            <a:ext cx="510302" cy="510302"/>
          </a:xfrm>
          <a:prstGeom prst="roundRect">
            <a:avLst>
              <a:gd name="adj" fmla="val 18669"/>
            </a:avLst>
          </a:prstGeom>
          <a:solidFill>
            <a:srgbClr val="E2E3E9"/>
          </a:solidFill>
          <a:ln w="7620">
            <a:solidFill>
              <a:srgbClr val="C8C9CF"/>
            </a:solidFill>
            <a:prstDash val="solid"/>
          </a:ln>
        </p:spPr>
      </p:sp>
      <p:sp>
        <p:nvSpPr>
          <p:cNvPr id="7" name="Text 4"/>
          <p:cNvSpPr/>
          <p:nvPr/>
        </p:nvSpPr>
        <p:spPr>
          <a:xfrm>
            <a:off x="1068110" y="2066330"/>
            <a:ext cx="131683"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1</a:t>
            </a:r>
            <a:endParaRPr lang="en-US" sz="2650" dirty="0"/>
          </a:p>
        </p:txBody>
      </p:sp>
      <p:sp>
        <p:nvSpPr>
          <p:cNvPr id="8" name="Text 5"/>
          <p:cNvSpPr/>
          <p:nvPr/>
        </p:nvSpPr>
        <p:spPr>
          <a:xfrm>
            <a:off x="2381488" y="195298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Cherry Picking</a:t>
            </a:r>
            <a:endParaRPr lang="en-US" sz="2200" dirty="0"/>
          </a:p>
        </p:txBody>
      </p:sp>
      <p:sp>
        <p:nvSpPr>
          <p:cNvPr id="9" name="Text 6"/>
          <p:cNvSpPr/>
          <p:nvPr/>
        </p:nvSpPr>
        <p:spPr>
          <a:xfrm>
            <a:off x="2381488" y="2443401"/>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Coffee cherries are hand-picked by skilled workers, ensuring only the ripest fruits are harvested.</a:t>
            </a:r>
            <a:endParaRPr lang="en-US" sz="1750" dirty="0"/>
          </a:p>
        </p:txBody>
      </p:sp>
      <p:sp>
        <p:nvSpPr>
          <p:cNvPr id="10" name="Shape 7"/>
          <p:cNvSpPr/>
          <p:nvPr/>
        </p:nvSpPr>
        <p:spPr>
          <a:xfrm>
            <a:off x="1358622" y="4117896"/>
            <a:ext cx="793790" cy="30480"/>
          </a:xfrm>
          <a:prstGeom prst="roundRect">
            <a:avLst>
              <a:gd name="adj" fmla="val 312558"/>
            </a:avLst>
          </a:prstGeom>
          <a:solidFill>
            <a:srgbClr val="C8C9CF"/>
          </a:solidFill>
          <a:ln/>
        </p:spPr>
      </p:sp>
      <p:sp>
        <p:nvSpPr>
          <p:cNvPr id="11" name="Shape 8"/>
          <p:cNvSpPr/>
          <p:nvPr/>
        </p:nvSpPr>
        <p:spPr>
          <a:xfrm>
            <a:off x="878800" y="3877985"/>
            <a:ext cx="510302" cy="510302"/>
          </a:xfrm>
          <a:prstGeom prst="roundRect">
            <a:avLst>
              <a:gd name="adj" fmla="val 18669"/>
            </a:avLst>
          </a:prstGeom>
          <a:solidFill>
            <a:srgbClr val="E2E3E9"/>
          </a:solidFill>
          <a:ln w="7620">
            <a:solidFill>
              <a:srgbClr val="C8C9CF"/>
            </a:solidFill>
            <a:prstDash val="solid"/>
          </a:ln>
        </p:spPr>
      </p:sp>
      <p:sp>
        <p:nvSpPr>
          <p:cNvPr id="12" name="Text 9"/>
          <p:cNvSpPr/>
          <p:nvPr/>
        </p:nvSpPr>
        <p:spPr>
          <a:xfrm>
            <a:off x="1039178" y="3962995"/>
            <a:ext cx="189548"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2</a:t>
            </a:r>
            <a:endParaRPr lang="en-US" sz="2650" dirty="0"/>
          </a:p>
        </p:txBody>
      </p:sp>
      <p:sp>
        <p:nvSpPr>
          <p:cNvPr id="13" name="Text 10"/>
          <p:cNvSpPr/>
          <p:nvPr/>
        </p:nvSpPr>
        <p:spPr>
          <a:xfrm>
            <a:off x="2381488" y="38496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Processing</a:t>
            </a:r>
            <a:endParaRPr lang="en-US" sz="2200" dirty="0"/>
          </a:p>
        </p:txBody>
      </p:sp>
      <p:sp>
        <p:nvSpPr>
          <p:cNvPr id="14" name="Text 11"/>
          <p:cNvSpPr/>
          <p:nvPr/>
        </p:nvSpPr>
        <p:spPr>
          <a:xfrm>
            <a:off x="2381488" y="4340066"/>
            <a:ext cx="5968722" cy="1088708"/>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harvested cherries undergo various processing methods, such as wet or dry processing, to extract the coffee beans.</a:t>
            </a:r>
            <a:endParaRPr lang="en-US" sz="1750" dirty="0"/>
          </a:p>
        </p:txBody>
      </p:sp>
      <p:sp>
        <p:nvSpPr>
          <p:cNvPr id="15" name="Shape 12"/>
          <p:cNvSpPr/>
          <p:nvPr/>
        </p:nvSpPr>
        <p:spPr>
          <a:xfrm>
            <a:off x="1358622" y="6377464"/>
            <a:ext cx="793790" cy="30480"/>
          </a:xfrm>
          <a:prstGeom prst="roundRect">
            <a:avLst>
              <a:gd name="adj" fmla="val 312558"/>
            </a:avLst>
          </a:prstGeom>
          <a:solidFill>
            <a:srgbClr val="C8C9CF"/>
          </a:solidFill>
          <a:ln/>
        </p:spPr>
      </p:sp>
      <p:sp>
        <p:nvSpPr>
          <p:cNvPr id="16" name="Shape 13"/>
          <p:cNvSpPr/>
          <p:nvPr/>
        </p:nvSpPr>
        <p:spPr>
          <a:xfrm>
            <a:off x="878800" y="6137553"/>
            <a:ext cx="510302" cy="510302"/>
          </a:xfrm>
          <a:prstGeom prst="roundRect">
            <a:avLst>
              <a:gd name="adj" fmla="val 18669"/>
            </a:avLst>
          </a:prstGeom>
          <a:solidFill>
            <a:srgbClr val="E2E3E9"/>
          </a:solidFill>
          <a:ln w="7620">
            <a:solidFill>
              <a:srgbClr val="C8C9CF"/>
            </a:solidFill>
            <a:prstDash val="solid"/>
          </a:ln>
        </p:spPr>
      </p:sp>
      <p:sp>
        <p:nvSpPr>
          <p:cNvPr id="17" name="Text 14"/>
          <p:cNvSpPr/>
          <p:nvPr/>
        </p:nvSpPr>
        <p:spPr>
          <a:xfrm>
            <a:off x="1035368" y="6222563"/>
            <a:ext cx="197048" cy="340281"/>
          </a:xfrm>
          <a:prstGeom prst="rect">
            <a:avLst/>
          </a:prstGeom>
          <a:noFill/>
          <a:ln/>
        </p:spPr>
        <p:txBody>
          <a:bodyPr wrap="none" lIns="0" tIns="0" rIns="0" bIns="0" rtlCol="0" anchor="t"/>
          <a:lstStyle/>
          <a:p>
            <a:pPr algn="ctr" indent="0" marL="0">
              <a:lnSpc>
                <a:spcPts val="2650"/>
              </a:lnSpc>
              <a:buNone/>
            </a:pPr>
            <a:r>
              <a:rPr lang="en-US" sz="2650" dirty="0">
                <a:solidFill>
                  <a:srgbClr val="5B5F71"/>
                </a:solidFill>
                <a:latin typeface="Instrument Sans Semi Bold" pitchFamily="34" charset="0"/>
                <a:ea typeface="Instrument Sans Semi Bold" pitchFamily="34" charset="-122"/>
                <a:cs typeface="Instrument Sans Semi Bold" pitchFamily="34" charset="-120"/>
              </a:rPr>
              <a:t>3</a:t>
            </a:r>
            <a:endParaRPr lang="en-US" sz="2650" dirty="0"/>
          </a:p>
        </p:txBody>
      </p:sp>
      <p:sp>
        <p:nvSpPr>
          <p:cNvPr id="18" name="Text 15"/>
          <p:cNvSpPr/>
          <p:nvPr/>
        </p:nvSpPr>
        <p:spPr>
          <a:xfrm>
            <a:off x="2381488" y="61092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B5F71"/>
                </a:solidFill>
                <a:latin typeface="Instrument Sans Semi Bold" pitchFamily="34" charset="0"/>
                <a:ea typeface="Instrument Sans Semi Bold" pitchFamily="34" charset="-122"/>
                <a:cs typeface="Instrument Sans Semi Bold" pitchFamily="34" charset="-120"/>
              </a:rPr>
              <a:t>Drying and Sorting</a:t>
            </a:r>
            <a:endParaRPr lang="en-US" sz="2200" dirty="0"/>
          </a:p>
        </p:txBody>
      </p:sp>
      <p:sp>
        <p:nvSpPr>
          <p:cNvPr id="19" name="Text 16"/>
          <p:cNvSpPr/>
          <p:nvPr/>
        </p:nvSpPr>
        <p:spPr>
          <a:xfrm>
            <a:off x="2381488" y="6599634"/>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The processed beans are then carefully dried and sorted to ensure consistent quality and size.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2950" y="753428"/>
            <a:ext cx="7658100" cy="1326594"/>
          </a:xfrm>
          <a:prstGeom prst="rect">
            <a:avLst/>
          </a:prstGeom>
          <a:noFill/>
          <a:ln/>
        </p:spPr>
        <p:txBody>
          <a:bodyPr wrap="square" lIns="0" tIns="0" rIns="0" bIns="0" rtlCol="0" anchor="t"/>
          <a:lstStyle/>
          <a:p>
            <a:pPr indent="0" marL="0">
              <a:lnSpc>
                <a:spcPts val="5200"/>
              </a:lnSpc>
              <a:buNone/>
            </a:pPr>
            <a:r>
              <a:rPr lang="en-US" sz="4150" dirty="0">
                <a:solidFill>
                  <a:srgbClr val="505468"/>
                </a:solidFill>
                <a:latin typeface="Instrument Sans Semi Bold" pitchFamily="34" charset="0"/>
                <a:ea typeface="Instrument Sans Semi Bold" pitchFamily="34" charset="-122"/>
                <a:cs typeface="Instrument Sans Semi Bold" pitchFamily="34" charset="-120"/>
              </a:rPr>
              <a:t>Challenges Faced by Indian Coffee Growers</a:t>
            </a:r>
            <a:endParaRPr lang="en-US" sz="4150" dirty="0"/>
          </a:p>
        </p:txBody>
      </p:sp>
      <p:pic>
        <p:nvPicPr>
          <p:cNvPr id="4" name="Image 1" descr="preencoded.png">    </p:cNvPr>
          <p:cNvPicPr>
            <a:picLocks noChangeAspect="1"/>
          </p:cNvPicPr>
          <p:nvPr/>
        </p:nvPicPr>
        <p:blipFill>
          <a:blip r:embed="rId2"/>
          <a:stretch>
            <a:fillRect/>
          </a:stretch>
        </p:blipFill>
        <p:spPr>
          <a:xfrm>
            <a:off x="742950" y="2398395"/>
            <a:ext cx="530662" cy="530662"/>
          </a:xfrm>
          <a:prstGeom prst="rect">
            <a:avLst/>
          </a:prstGeom>
        </p:spPr>
      </p:pic>
      <p:sp>
        <p:nvSpPr>
          <p:cNvPr id="5" name="Text 1"/>
          <p:cNvSpPr/>
          <p:nvPr/>
        </p:nvSpPr>
        <p:spPr>
          <a:xfrm>
            <a:off x="742950" y="3141226"/>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Climate Change</a:t>
            </a:r>
            <a:endParaRPr lang="en-US" sz="2050" dirty="0"/>
          </a:p>
        </p:txBody>
      </p:sp>
      <p:sp>
        <p:nvSpPr>
          <p:cNvPr id="6" name="Text 2"/>
          <p:cNvSpPr/>
          <p:nvPr/>
        </p:nvSpPr>
        <p:spPr>
          <a:xfrm>
            <a:off x="742950" y="3600212"/>
            <a:ext cx="3669863" cy="1018699"/>
          </a:xfrm>
          <a:prstGeom prst="rect">
            <a:avLst/>
          </a:prstGeom>
          <a:noFill/>
          <a:ln/>
        </p:spPr>
        <p:txBody>
          <a:bodyPr wrap="square" lIns="0" tIns="0" rIns="0" bIns="0" rtlCol="0" anchor="t"/>
          <a:lstStyle/>
          <a:p>
            <a:pPr algn="l" indent="0" marL="0">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Erratic weather patterns and unpredictable rainfall can disrupt crop yields and quality.</a:t>
            </a:r>
            <a:endParaRPr lang="en-US" sz="1650" dirty="0"/>
          </a:p>
        </p:txBody>
      </p:sp>
      <p:pic>
        <p:nvPicPr>
          <p:cNvPr id="7" name="Image 2" descr="preencoded.png">    </p:cNvPr>
          <p:cNvPicPr>
            <a:picLocks noChangeAspect="1"/>
          </p:cNvPicPr>
          <p:nvPr/>
        </p:nvPicPr>
        <p:blipFill>
          <a:blip r:embed="rId3"/>
          <a:stretch>
            <a:fillRect/>
          </a:stretch>
        </p:blipFill>
        <p:spPr>
          <a:xfrm>
            <a:off x="4731187" y="2398395"/>
            <a:ext cx="530662" cy="530662"/>
          </a:xfrm>
          <a:prstGeom prst="rect">
            <a:avLst/>
          </a:prstGeom>
        </p:spPr>
      </p:pic>
      <p:sp>
        <p:nvSpPr>
          <p:cNvPr id="8" name="Text 3"/>
          <p:cNvSpPr/>
          <p:nvPr/>
        </p:nvSpPr>
        <p:spPr>
          <a:xfrm>
            <a:off x="4731187" y="3141226"/>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Pest Infestations</a:t>
            </a:r>
            <a:endParaRPr lang="en-US" sz="2050" dirty="0"/>
          </a:p>
        </p:txBody>
      </p:sp>
      <p:sp>
        <p:nvSpPr>
          <p:cNvPr id="9" name="Text 4"/>
          <p:cNvSpPr/>
          <p:nvPr/>
        </p:nvSpPr>
        <p:spPr>
          <a:xfrm>
            <a:off x="4731187" y="3600212"/>
            <a:ext cx="3669863" cy="1018699"/>
          </a:xfrm>
          <a:prstGeom prst="rect">
            <a:avLst/>
          </a:prstGeom>
          <a:noFill/>
          <a:ln/>
        </p:spPr>
        <p:txBody>
          <a:bodyPr wrap="square" lIns="0" tIns="0" rIns="0" bIns="0" rtlCol="0" anchor="t"/>
          <a:lstStyle/>
          <a:p>
            <a:pPr algn="l" indent="0" marL="0">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Coffee plants are susceptible to various pests and diseases, which can significantly impact production.</a:t>
            </a:r>
            <a:endParaRPr lang="en-US" sz="1650" dirty="0"/>
          </a:p>
        </p:txBody>
      </p:sp>
      <p:pic>
        <p:nvPicPr>
          <p:cNvPr id="10" name="Image 3" descr="preencoded.png">    </p:cNvPr>
          <p:cNvPicPr>
            <a:picLocks noChangeAspect="1"/>
          </p:cNvPicPr>
          <p:nvPr/>
        </p:nvPicPr>
        <p:blipFill>
          <a:blip r:embed="rId4"/>
          <a:stretch>
            <a:fillRect/>
          </a:stretch>
        </p:blipFill>
        <p:spPr>
          <a:xfrm>
            <a:off x="742950" y="5255657"/>
            <a:ext cx="530662" cy="530662"/>
          </a:xfrm>
          <a:prstGeom prst="rect">
            <a:avLst/>
          </a:prstGeom>
        </p:spPr>
      </p:pic>
      <p:sp>
        <p:nvSpPr>
          <p:cNvPr id="11" name="Text 5"/>
          <p:cNvSpPr/>
          <p:nvPr/>
        </p:nvSpPr>
        <p:spPr>
          <a:xfrm>
            <a:off x="742950" y="5998488"/>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Market Volatility</a:t>
            </a:r>
            <a:endParaRPr lang="en-US" sz="2050" dirty="0"/>
          </a:p>
        </p:txBody>
      </p:sp>
      <p:sp>
        <p:nvSpPr>
          <p:cNvPr id="12" name="Text 6"/>
          <p:cNvSpPr/>
          <p:nvPr/>
        </p:nvSpPr>
        <p:spPr>
          <a:xfrm>
            <a:off x="742950" y="6457474"/>
            <a:ext cx="3669863" cy="1018699"/>
          </a:xfrm>
          <a:prstGeom prst="rect">
            <a:avLst/>
          </a:prstGeom>
          <a:noFill/>
          <a:ln/>
        </p:spPr>
        <p:txBody>
          <a:bodyPr wrap="square" lIns="0" tIns="0" rIns="0" bIns="0" rtlCol="0" anchor="t"/>
          <a:lstStyle/>
          <a:p>
            <a:pPr algn="l" indent="0" marL="0">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Fluctuating global coffee prices and changing consumer trends pose challenges for growers.</a:t>
            </a:r>
            <a:endParaRPr lang="en-US" sz="1650" dirty="0"/>
          </a:p>
        </p:txBody>
      </p:sp>
      <p:pic>
        <p:nvPicPr>
          <p:cNvPr id="13" name="Image 4" descr="preencoded.png">    </p:cNvPr>
          <p:cNvPicPr>
            <a:picLocks noChangeAspect="1"/>
          </p:cNvPicPr>
          <p:nvPr/>
        </p:nvPicPr>
        <p:blipFill>
          <a:blip r:embed="rId5"/>
          <a:stretch>
            <a:fillRect/>
          </a:stretch>
        </p:blipFill>
        <p:spPr>
          <a:xfrm>
            <a:off x="4731187" y="5255657"/>
            <a:ext cx="530662" cy="530662"/>
          </a:xfrm>
          <a:prstGeom prst="rect">
            <a:avLst/>
          </a:prstGeom>
        </p:spPr>
      </p:pic>
      <p:sp>
        <p:nvSpPr>
          <p:cNvPr id="14" name="Text 7"/>
          <p:cNvSpPr/>
          <p:nvPr/>
        </p:nvSpPr>
        <p:spPr>
          <a:xfrm>
            <a:off x="4731187" y="5998488"/>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5B5F71"/>
                </a:solidFill>
                <a:latin typeface="Instrument Sans Semi Bold" pitchFamily="34" charset="0"/>
                <a:ea typeface="Instrument Sans Semi Bold" pitchFamily="34" charset="-122"/>
                <a:cs typeface="Instrument Sans Semi Bold" pitchFamily="34" charset="-120"/>
              </a:rPr>
              <a:t>Labor Shortages</a:t>
            </a:r>
            <a:endParaRPr lang="en-US" sz="2050" dirty="0"/>
          </a:p>
        </p:txBody>
      </p:sp>
      <p:sp>
        <p:nvSpPr>
          <p:cNvPr id="15" name="Text 8"/>
          <p:cNvSpPr/>
          <p:nvPr/>
        </p:nvSpPr>
        <p:spPr>
          <a:xfrm>
            <a:off x="4731187" y="6457474"/>
            <a:ext cx="3669863" cy="1018699"/>
          </a:xfrm>
          <a:prstGeom prst="rect">
            <a:avLst/>
          </a:prstGeom>
          <a:noFill/>
          <a:ln/>
        </p:spPr>
        <p:txBody>
          <a:bodyPr wrap="square" lIns="0" tIns="0" rIns="0" bIns="0" rtlCol="0" anchor="t"/>
          <a:lstStyle/>
          <a:p>
            <a:pPr algn="l" indent="0" marL="0">
              <a:lnSpc>
                <a:spcPts val="2650"/>
              </a:lnSpc>
              <a:buNone/>
            </a:pPr>
            <a:r>
              <a:rPr lang="en-US" sz="1650" dirty="0">
                <a:solidFill>
                  <a:srgbClr val="5B5F71"/>
                </a:solidFill>
                <a:latin typeface="Instrument Sans Medium" pitchFamily="34" charset="0"/>
                <a:ea typeface="Instrument Sans Medium" pitchFamily="34" charset="-122"/>
                <a:cs typeface="Instrument Sans Medium" pitchFamily="34" charset="-120"/>
              </a:rPr>
              <a:t>Attracting and retaining skilled workers for manual tasks like harvesting can be difficult.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0057" y="537448"/>
            <a:ext cx="5747980" cy="610433"/>
          </a:xfrm>
          <a:prstGeom prst="rect">
            <a:avLst/>
          </a:prstGeom>
          <a:noFill/>
          <a:ln/>
        </p:spPr>
        <p:txBody>
          <a:bodyPr wrap="none" lIns="0" tIns="0" rIns="0" bIns="0" rtlCol="0" anchor="t"/>
          <a:lstStyle/>
          <a:p>
            <a:pPr indent="0" marL="0">
              <a:lnSpc>
                <a:spcPts val="4800"/>
              </a:lnSpc>
              <a:buNone/>
            </a:pPr>
            <a:r>
              <a:rPr lang="en-US" sz="3800" dirty="0">
                <a:solidFill>
                  <a:srgbClr val="505468"/>
                </a:solidFill>
                <a:latin typeface="Instrument Sans Semi Bold" pitchFamily="34" charset="0"/>
                <a:ea typeface="Instrument Sans Semi Bold" pitchFamily="34" charset="-122"/>
                <a:cs typeface="Instrument Sans Semi Bold" pitchFamily="34" charset="-120"/>
              </a:rPr>
              <a:t>Health Benefits of Coffee</a:t>
            </a:r>
            <a:endParaRPr lang="en-US" sz="3800" dirty="0"/>
          </a:p>
        </p:txBody>
      </p:sp>
      <p:pic>
        <p:nvPicPr>
          <p:cNvPr id="4" name="Image 1" descr="preencoded.png">    </p:cNvPr>
          <p:cNvPicPr>
            <a:picLocks noChangeAspect="1"/>
          </p:cNvPicPr>
          <p:nvPr/>
        </p:nvPicPr>
        <p:blipFill>
          <a:blip r:embed="rId2"/>
          <a:stretch>
            <a:fillRect/>
          </a:stretch>
        </p:blipFill>
        <p:spPr>
          <a:xfrm>
            <a:off x="6170057" y="1440894"/>
            <a:ext cx="976670" cy="1562814"/>
          </a:xfrm>
          <a:prstGeom prst="rect">
            <a:avLst/>
          </a:prstGeom>
        </p:spPr>
      </p:pic>
      <p:sp>
        <p:nvSpPr>
          <p:cNvPr id="5" name="Text 1"/>
          <p:cNvSpPr/>
          <p:nvPr/>
        </p:nvSpPr>
        <p:spPr>
          <a:xfrm>
            <a:off x="7439739" y="1636157"/>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Antioxidants</a:t>
            </a:r>
            <a:endParaRPr lang="en-US" sz="1900" dirty="0"/>
          </a:p>
        </p:txBody>
      </p:sp>
      <p:sp>
        <p:nvSpPr>
          <p:cNvPr id="6" name="Text 2"/>
          <p:cNvSpPr/>
          <p:nvPr/>
        </p:nvSpPr>
        <p:spPr>
          <a:xfrm>
            <a:off x="7439739" y="2058472"/>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Coffee is rich in antioxidants that can help protect against various health issues.</a:t>
            </a:r>
            <a:endParaRPr lang="en-US" sz="1500" dirty="0"/>
          </a:p>
        </p:txBody>
      </p:sp>
      <p:pic>
        <p:nvPicPr>
          <p:cNvPr id="7" name="Image 2" descr="preencoded.png">    </p:cNvPr>
          <p:cNvPicPr>
            <a:picLocks noChangeAspect="1"/>
          </p:cNvPicPr>
          <p:nvPr/>
        </p:nvPicPr>
        <p:blipFill>
          <a:blip r:embed="rId3"/>
          <a:stretch>
            <a:fillRect/>
          </a:stretch>
        </p:blipFill>
        <p:spPr>
          <a:xfrm>
            <a:off x="6170057" y="3003709"/>
            <a:ext cx="976670" cy="1562814"/>
          </a:xfrm>
          <a:prstGeom prst="rect">
            <a:avLst/>
          </a:prstGeom>
        </p:spPr>
      </p:pic>
      <p:sp>
        <p:nvSpPr>
          <p:cNvPr id="8" name="Text 3"/>
          <p:cNvSpPr/>
          <p:nvPr/>
        </p:nvSpPr>
        <p:spPr>
          <a:xfrm>
            <a:off x="7439739" y="3198971"/>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Cognitive Function</a:t>
            </a:r>
            <a:endParaRPr lang="en-US" sz="1900" dirty="0"/>
          </a:p>
        </p:txBody>
      </p:sp>
      <p:sp>
        <p:nvSpPr>
          <p:cNvPr id="9" name="Text 4"/>
          <p:cNvSpPr/>
          <p:nvPr/>
        </p:nvSpPr>
        <p:spPr>
          <a:xfrm>
            <a:off x="7439739" y="3621286"/>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Caffeine in coffee can improve mental alertness, focus, and cognitive performance.</a:t>
            </a:r>
            <a:endParaRPr lang="en-US" sz="1500" dirty="0"/>
          </a:p>
        </p:txBody>
      </p:sp>
      <p:pic>
        <p:nvPicPr>
          <p:cNvPr id="10" name="Image 3" descr="preencoded.png">    </p:cNvPr>
          <p:cNvPicPr>
            <a:picLocks noChangeAspect="1"/>
          </p:cNvPicPr>
          <p:nvPr/>
        </p:nvPicPr>
        <p:blipFill>
          <a:blip r:embed="rId4"/>
          <a:stretch>
            <a:fillRect/>
          </a:stretch>
        </p:blipFill>
        <p:spPr>
          <a:xfrm>
            <a:off x="6170057" y="4566523"/>
            <a:ext cx="976670" cy="1562814"/>
          </a:xfrm>
          <a:prstGeom prst="rect">
            <a:avLst/>
          </a:prstGeom>
        </p:spPr>
      </p:pic>
      <p:sp>
        <p:nvSpPr>
          <p:cNvPr id="11" name="Text 5"/>
          <p:cNvSpPr/>
          <p:nvPr/>
        </p:nvSpPr>
        <p:spPr>
          <a:xfrm>
            <a:off x="7439739" y="4761786"/>
            <a:ext cx="2530197" cy="305157"/>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Cardiovascular Health</a:t>
            </a:r>
            <a:endParaRPr lang="en-US" sz="1900" dirty="0"/>
          </a:p>
        </p:txBody>
      </p:sp>
      <p:sp>
        <p:nvSpPr>
          <p:cNvPr id="12" name="Text 6"/>
          <p:cNvSpPr/>
          <p:nvPr/>
        </p:nvSpPr>
        <p:spPr>
          <a:xfrm>
            <a:off x="7439739" y="5184100"/>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Moderate coffee consumption may help reduce the risk of heart disease and stroke.</a:t>
            </a:r>
            <a:endParaRPr lang="en-US" sz="1500" dirty="0"/>
          </a:p>
        </p:txBody>
      </p:sp>
      <p:pic>
        <p:nvPicPr>
          <p:cNvPr id="13" name="Image 4" descr="preencoded.png">    </p:cNvPr>
          <p:cNvPicPr>
            <a:picLocks noChangeAspect="1"/>
          </p:cNvPicPr>
          <p:nvPr/>
        </p:nvPicPr>
        <p:blipFill>
          <a:blip r:embed="rId5"/>
          <a:stretch>
            <a:fillRect/>
          </a:stretch>
        </p:blipFill>
        <p:spPr>
          <a:xfrm>
            <a:off x="6170057" y="6129338"/>
            <a:ext cx="976670" cy="1562814"/>
          </a:xfrm>
          <a:prstGeom prst="rect">
            <a:avLst/>
          </a:prstGeom>
        </p:spPr>
      </p:pic>
      <p:sp>
        <p:nvSpPr>
          <p:cNvPr id="14" name="Text 7"/>
          <p:cNvSpPr/>
          <p:nvPr/>
        </p:nvSpPr>
        <p:spPr>
          <a:xfrm>
            <a:off x="7439739" y="6324600"/>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B5F71"/>
                </a:solidFill>
                <a:latin typeface="Instrument Sans Semi Bold" pitchFamily="34" charset="0"/>
                <a:ea typeface="Instrument Sans Semi Bold" pitchFamily="34" charset="-122"/>
                <a:cs typeface="Instrument Sans Semi Bold" pitchFamily="34" charset="-120"/>
              </a:rPr>
              <a:t>Diabetes Prevention</a:t>
            </a:r>
            <a:endParaRPr lang="en-US" sz="1900" dirty="0"/>
          </a:p>
        </p:txBody>
      </p:sp>
      <p:sp>
        <p:nvSpPr>
          <p:cNvPr id="15" name="Text 8"/>
          <p:cNvSpPr/>
          <p:nvPr/>
        </p:nvSpPr>
        <p:spPr>
          <a:xfrm>
            <a:off x="7439739" y="6746915"/>
            <a:ext cx="6507004" cy="625078"/>
          </a:xfrm>
          <a:prstGeom prst="rect">
            <a:avLst/>
          </a:prstGeom>
          <a:noFill/>
          <a:ln/>
        </p:spPr>
        <p:txBody>
          <a:bodyPr wrap="square" lIns="0" tIns="0" rIns="0" bIns="0" rtlCol="0" anchor="t"/>
          <a:lstStyle/>
          <a:p>
            <a:pPr algn="l" indent="0" marL="0">
              <a:lnSpc>
                <a:spcPts val="2450"/>
              </a:lnSpc>
              <a:buNone/>
            </a:pPr>
            <a:r>
              <a:rPr lang="en-US" sz="1500" dirty="0">
                <a:solidFill>
                  <a:srgbClr val="5B5F71"/>
                </a:solidFill>
                <a:latin typeface="Instrument Sans Medium" pitchFamily="34" charset="0"/>
                <a:ea typeface="Instrument Sans Medium" pitchFamily="34" charset="-122"/>
                <a:cs typeface="Instrument Sans Medium" pitchFamily="34" charset="-120"/>
              </a:rPr>
              <a:t>Studies suggest that coffee intake may lower the risk of developing type 2 diabetes.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4126"/>
          </a:xfrm>
          <a:prstGeom prst="rect">
            <a:avLst/>
          </a:prstGeom>
        </p:spPr>
      </p:pic>
      <p:sp>
        <p:nvSpPr>
          <p:cNvPr id="3" name="Text 0"/>
          <p:cNvSpPr/>
          <p:nvPr/>
        </p:nvSpPr>
        <p:spPr>
          <a:xfrm>
            <a:off x="709493" y="3091577"/>
            <a:ext cx="11023997" cy="633532"/>
          </a:xfrm>
          <a:prstGeom prst="rect">
            <a:avLst/>
          </a:prstGeom>
          <a:noFill/>
          <a:ln/>
        </p:spPr>
        <p:txBody>
          <a:bodyPr wrap="none" lIns="0" tIns="0" rIns="0" bIns="0" rtlCol="0" anchor="t"/>
          <a:lstStyle/>
          <a:p>
            <a:pPr indent="0" marL="0">
              <a:lnSpc>
                <a:spcPts val="4950"/>
              </a:lnSpc>
              <a:buNone/>
            </a:pPr>
            <a:r>
              <a:rPr lang="en-US" sz="3950" dirty="0">
                <a:solidFill>
                  <a:srgbClr val="505468"/>
                </a:solidFill>
                <a:latin typeface="Instrument Sans Semi Bold" pitchFamily="34" charset="0"/>
                <a:ea typeface="Instrument Sans Semi Bold" pitchFamily="34" charset="-122"/>
                <a:cs typeface="Instrument Sans Semi Bold" pitchFamily="34" charset="-120"/>
              </a:rPr>
              <a:t>Opportunities for Growth and Export Potential</a:t>
            </a:r>
            <a:endParaRPr lang="en-US" sz="3950" dirty="0"/>
          </a:p>
        </p:txBody>
      </p:sp>
      <p:sp>
        <p:nvSpPr>
          <p:cNvPr id="4" name="Shape 1"/>
          <p:cNvSpPr/>
          <p:nvPr/>
        </p:nvSpPr>
        <p:spPr>
          <a:xfrm>
            <a:off x="709493" y="4029194"/>
            <a:ext cx="13211413" cy="3643313"/>
          </a:xfrm>
          <a:prstGeom prst="roundRect">
            <a:avLst>
              <a:gd name="adj" fmla="val 2337"/>
            </a:avLst>
          </a:prstGeom>
          <a:noFill/>
          <a:ln w="7620">
            <a:solidFill>
              <a:srgbClr val="000000">
                <a:alpha val="8000"/>
              </a:srgbClr>
            </a:solidFill>
            <a:prstDash val="solid"/>
          </a:ln>
        </p:spPr>
      </p:sp>
      <p:sp>
        <p:nvSpPr>
          <p:cNvPr id="5" name="Shape 2"/>
          <p:cNvSpPr/>
          <p:nvPr/>
        </p:nvSpPr>
        <p:spPr>
          <a:xfrm>
            <a:off x="717113" y="4036814"/>
            <a:ext cx="13196173" cy="907018"/>
          </a:xfrm>
          <a:prstGeom prst="rect">
            <a:avLst/>
          </a:prstGeom>
          <a:solidFill>
            <a:srgbClr val="FFFFFF">
              <a:alpha val="4000"/>
            </a:srgbClr>
          </a:solidFill>
          <a:ln/>
        </p:spPr>
      </p:sp>
      <p:sp>
        <p:nvSpPr>
          <p:cNvPr id="6" name="Text 3"/>
          <p:cNvSpPr/>
          <p:nvPr/>
        </p:nvSpPr>
        <p:spPr>
          <a:xfrm>
            <a:off x="919758" y="4165997"/>
            <a:ext cx="6188988" cy="324326"/>
          </a:xfrm>
          <a:prstGeom prst="rect">
            <a:avLst/>
          </a:prstGeom>
          <a:noFill/>
          <a:ln/>
        </p:spPr>
        <p:txBody>
          <a:bodyPr wrap="non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Growing Domestic Demand</a:t>
            </a:r>
            <a:endParaRPr lang="en-US" sz="1550" dirty="0"/>
          </a:p>
        </p:txBody>
      </p:sp>
      <p:sp>
        <p:nvSpPr>
          <p:cNvPr id="7" name="Text 4"/>
          <p:cNvSpPr/>
          <p:nvPr/>
        </p:nvSpPr>
        <p:spPr>
          <a:xfrm>
            <a:off x="7521654" y="4165997"/>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India's expanding middle class is driving increased domestic consumption of coffee.</a:t>
            </a:r>
            <a:endParaRPr lang="en-US" sz="1550" dirty="0"/>
          </a:p>
        </p:txBody>
      </p:sp>
      <p:sp>
        <p:nvSpPr>
          <p:cNvPr id="8" name="Shape 5"/>
          <p:cNvSpPr/>
          <p:nvPr/>
        </p:nvSpPr>
        <p:spPr>
          <a:xfrm>
            <a:off x="717113" y="4943832"/>
            <a:ext cx="13196173" cy="907018"/>
          </a:xfrm>
          <a:prstGeom prst="rect">
            <a:avLst/>
          </a:prstGeom>
          <a:solidFill>
            <a:srgbClr val="000000">
              <a:alpha val="4000"/>
            </a:srgbClr>
          </a:solidFill>
          <a:ln/>
        </p:spPr>
      </p:sp>
      <p:sp>
        <p:nvSpPr>
          <p:cNvPr id="9" name="Text 6"/>
          <p:cNvSpPr/>
          <p:nvPr/>
        </p:nvSpPr>
        <p:spPr>
          <a:xfrm>
            <a:off x="919758" y="5073015"/>
            <a:ext cx="6188988" cy="324326"/>
          </a:xfrm>
          <a:prstGeom prst="rect">
            <a:avLst/>
          </a:prstGeom>
          <a:noFill/>
          <a:ln/>
        </p:spPr>
        <p:txBody>
          <a:bodyPr wrap="non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Specialty Coffee Exports</a:t>
            </a:r>
            <a:endParaRPr lang="en-US" sz="1550" dirty="0"/>
          </a:p>
        </p:txBody>
      </p:sp>
      <p:sp>
        <p:nvSpPr>
          <p:cNvPr id="10" name="Text 7"/>
          <p:cNvSpPr/>
          <p:nvPr/>
        </p:nvSpPr>
        <p:spPr>
          <a:xfrm>
            <a:off x="7521654" y="5073015"/>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Indian coffee growers are focusing on high-quality, specialty beans for the export market.</a:t>
            </a:r>
            <a:endParaRPr lang="en-US" sz="1550" dirty="0"/>
          </a:p>
        </p:txBody>
      </p:sp>
      <p:sp>
        <p:nvSpPr>
          <p:cNvPr id="11" name="Shape 8"/>
          <p:cNvSpPr/>
          <p:nvPr/>
        </p:nvSpPr>
        <p:spPr>
          <a:xfrm>
            <a:off x="717113" y="5850850"/>
            <a:ext cx="13196173" cy="907018"/>
          </a:xfrm>
          <a:prstGeom prst="rect">
            <a:avLst/>
          </a:prstGeom>
          <a:solidFill>
            <a:srgbClr val="FFFFFF">
              <a:alpha val="4000"/>
            </a:srgbClr>
          </a:solidFill>
          <a:ln/>
        </p:spPr>
      </p:sp>
      <p:sp>
        <p:nvSpPr>
          <p:cNvPr id="12" name="Text 9"/>
          <p:cNvSpPr/>
          <p:nvPr/>
        </p:nvSpPr>
        <p:spPr>
          <a:xfrm>
            <a:off x="919758" y="5980033"/>
            <a:ext cx="6188988" cy="324326"/>
          </a:xfrm>
          <a:prstGeom prst="rect">
            <a:avLst/>
          </a:prstGeom>
          <a:noFill/>
          <a:ln/>
        </p:spPr>
        <p:txBody>
          <a:bodyPr wrap="non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Sustainable Certifications</a:t>
            </a:r>
            <a:endParaRPr lang="en-US" sz="1550" dirty="0"/>
          </a:p>
        </p:txBody>
      </p:sp>
      <p:sp>
        <p:nvSpPr>
          <p:cNvPr id="13" name="Text 10"/>
          <p:cNvSpPr/>
          <p:nvPr/>
        </p:nvSpPr>
        <p:spPr>
          <a:xfrm>
            <a:off x="7521654" y="5980033"/>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Indian coffee is increasingly certified as organic, fair trade, and environmentally sustainable.</a:t>
            </a:r>
            <a:endParaRPr lang="en-US" sz="1550" dirty="0"/>
          </a:p>
        </p:txBody>
      </p:sp>
      <p:sp>
        <p:nvSpPr>
          <p:cNvPr id="14" name="Shape 11"/>
          <p:cNvSpPr/>
          <p:nvPr/>
        </p:nvSpPr>
        <p:spPr>
          <a:xfrm>
            <a:off x="717113" y="6757868"/>
            <a:ext cx="13196173" cy="907018"/>
          </a:xfrm>
          <a:prstGeom prst="rect">
            <a:avLst/>
          </a:prstGeom>
          <a:solidFill>
            <a:srgbClr val="000000">
              <a:alpha val="4000"/>
            </a:srgbClr>
          </a:solidFill>
          <a:ln/>
        </p:spPr>
      </p:sp>
      <p:sp>
        <p:nvSpPr>
          <p:cNvPr id="15" name="Text 12"/>
          <p:cNvSpPr/>
          <p:nvPr/>
        </p:nvSpPr>
        <p:spPr>
          <a:xfrm>
            <a:off x="919758" y="6887051"/>
            <a:ext cx="6188988" cy="324326"/>
          </a:xfrm>
          <a:prstGeom prst="rect">
            <a:avLst/>
          </a:prstGeom>
          <a:noFill/>
          <a:ln/>
        </p:spPr>
        <p:txBody>
          <a:bodyPr wrap="non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Diversification and Value-Addition</a:t>
            </a:r>
            <a:endParaRPr lang="en-US" sz="1550" dirty="0"/>
          </a:p>
        </p:txBody>
      </p:sp>
      <p:sp>
        <p:nvSpPr>
          <p:cNvPr id="16" name="Text 13"/>
          <p:cNvSpPr/>
          <p:nvPr/>
        </p:nvSpPr>
        <p:spPr>
          <a:xfrm>
            <a:off x="7521654" y="6887051"/>
            <a:ext cx="6188988" cy="648653"/>
          </a:xfrm>
          <a:prstGeom prst="rect">
            <a:avLst/>
          </a:prstGeom>
          <a:noFill/>
          <a:ln/>
        </p:spPr>
        <p:txBody>
          <a:bodyPr wrap="square" lIns="0" tIns="0" rIns="0" bIns="0" rtlCol="0" anchor="t"/>
          <a:lstStyle/>
          <a:p>
            <a:pPr indent="0" marL="0">
              <a:lnSpc>
                <a:spcPts val="2550"/>
              </a:lnSpc>
              <a:buNone/>
            </a:pPr>
            <a:r>
              <a:rPr lang="en-US" sz="1550" dirty="0">
                <a:solidFill>
                  <a:srgbClr val="5B5F71"/>
                </a:solidFill>
                <a:latin typeface="Instrument Sans Medium" pitchFamily="34" charset="0"/>
                <a:ea typeface="Instrument Sans Medium" pitchFamily="34" charset="-122"/>
                <a:cs typeface="Instrument Sans Medium" pitchFamily="34" charset="-120"/>
              </a:rPr>
              <a:t>Opportunities for Indian coffee growers to explore new products, such as coffee-based beverages and food items.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46353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505468"/>
                </a:solidFill>
                <a:latin typeface="Instrument Sans Semi Bold" pitchFamily="34" charset="0"/>
                <a:ea typeface="Instrument Sans Semi Bold" pitchFamily="34" charset="-122"/>
                <a:cs typeface="Instrument Sans Semi Bold" pitchFamily="34" charset="-120"/>
              </a:rPr>
              <a:t>Conclusion</a:t>
            </a:r>
            <a:endParaRPr lang="en-US" sz="4450" dirty="0"/>
          </a:p>
        </p:txBody>
      </p:sp>
      <p:sp>
        <p:nvSpPr>
          <p:cNvPr id="4" name="Text 1"/>
          <p:cNvSpPr/>
          <p:nvPr/>
        </p:nvSpPr>
        <p:spPr>
          <a:xfrm>
            <a:off x="793790" y="5512475"/>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India's coffee industry has a rich history and bright future, with its diverse climate, skilled growers, and growing domestic and international demand. By embracing sustainable practices and capitalizing on opportunities, Indian coffee can continue to thrive and contribute to the global coffee landscape.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2024-10-25T07:00:02Z</dcterms:created>
  <dcterms:modified xsi:type="dcterms:W3CDTF">2024-10-25T07:00:02Z</dcterms:modified>
</cp:coreProperties>
</file>